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5"/>
  </p:notesMasterIdLst>
  <p:handoutMasterIdLst>
    <p:handoutMasterId r:id="rId26"/>
  </p:handoutMasterIdLst>
  <p:sldIdLst>
    <p:sldId id="332" r:id="rId3"/>
    <p:sldId id="334" r:id="rId4"/>
    <p:sldId id="335" r:id="rId5"/>
    <p:sldId id="338" r:id="rId6"/>
    <p:sldId id="339" r:id="rId7"/>
    <p:sldId id="347" r:id="rId8"/>
    <p:sldId id="352" r:id="rId9"/>
    <p:sldId id="353" r:id="rId10"/>
    <p:sldId id="358" r:id="rId11"/>
    <p:sldId id="361" r:id="rId12"/>
    <p:sldId id="364" r:id="rId13"/>
    <p:sldId id="365" r:id="rId14"/>
    <p:sldId id="369" r:id="rId15"/>
    <p:sldId id="377" r:id="rId16"/>
    <p:sldId id="382" r:id="rId17"/>
    <p:sldId id="385" r:id="rId18"/>
    <p:sldId id="388" r:id="rId19"/>
    <p:sldId id="390" r:id="rId20"/>
    <p:sldId id="389" r:id="rId21"/>
    <p:sldId id="391" r:id="rId22"/>
    <p:sldId id="394" r:id="rId23"/>
    <p:sldId id="400" r:id="rId2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4783" autoAdjust="0"/>
  </p:normalViewPr>
  <p:slideViewPr>
    <p:cSldViewPr snapToGrid="0" snapToObjects="1">
      <p:cViewPr varScale="1">
        <p:scale>
          <a:sx n="105" d="100"/>
          <a:sy n="105" d="100"/>
        </p:scale>
        <p:origin x="1112" y="176"/>
      </p:cViewPr>
      <p:guideLst>
        <p:guide orient="horz" pos="2160"/>
        <p:guide pos="2880"/>
      </p:guideLst>
    </p:cSldViewPr>
  </p:slideViewPr>
  <p:outlineViewPr>
    <p:cViewPr>
      <p:scale>
        <a:sx n="66" d="100"/>
        <a:sy n="66"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9/10/18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749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a:solidFill>
                  <a:prstClr val="black"/>
                </a:solidFill>
                <a:ea typeface="+mn-ea"/>
                <a:cs typeface="+mn-cs"/>
              </a:rPr>
              <a:t>The cycle of the six step research process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64126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spcBef>
                <a:spcPct val="0"/>
              </a:spcBef>
              <a:defRPr/>
            </a:pPr>
            <a:r>
              <a:rPr lang="en-US">
                <a:solidFill>
                  <a:prstClr val="black"/>
                </a:solidFill>
                <a:ea typeface="+mn-ea"/>
                <a:cs typeface="+mn-cs"/>
              </a:rPr>
              <a:t>Figure of the research process including designs </a:t>
            </a:r>
            <a:endParaRPr lang="en-US" dirty="0">
              <a:solidFill>
                <a:prstClr val="black"/>
              </a:solidFill>
              <a:ea typeface="+mn-ea"/>
              <a:cs typeface="+mn-cs"/>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44380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1pPr>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solidFill>
                  <a:srgbClr val="3399B5"/>
                </a:solidFill>
              </a:defRPr>
            </a:lvl1p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9/10/18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47691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IN"/>
          </a:p>
        </p:txBody>
      </p:sp>
      <p:sp>
        <p:nvSpPr>
          <p:cNvPr id="3" name="Date Placeholder 2"/>
          <p:cNvSpPr>
            <a:spLocks noGrp="1"/>
          </p:cNvSpPr>
          <p:nvPr>
            <p:ph type="dt" idx="11"/>
          </p:nvPr>
        </p:nvSpPr>
        <p:spPr/>
        <p:txBody>
          <a:bodyPr/>
          <a:lstStyle/>
          <a:p>
            <a:endParaRPr lang="en-IN"/>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24185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4">
            <a:alphaModFix/>
          </a:blip>
          <a:srcRect/>
          <a:stretch/>
        </p:blipFill>
        <p:spPr>
          <a:xfrm>
            <a:off x="443972" y="6429709"/>
            <a:ext cx="917999" cy="279914"/>
          </a:xfrm>
          <a:prstGeom prst="rect">
            <a:avLst/>
          </a:prstGeom>
          <a:noFill/>
          <a:ln>
            <a:noFill/>
          </a:ln>
        </p:spPr>
      </p:pic>
      <p:sp>
        <p:nvSpPr>
          <p:cNvPr id="9" name="Text Placeholder 5"/>
          <p:cNvSpPr txBox="1">
            <a:spLocks/>
          </p:cNvSpPr>
          <p:nvPr userDrawn="1"/>
        </p:nvSpPr>
        <p:spPr>
          <a:xfrm>
            <a:off x="2729551" y="6497383"/>
            <a:ext cx="6036720" cy="171990"/>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endParaRPr lang="en-US" altLang="en-US" sz="1200" dirty="0">
              <a:solidFill>
                <a:schemeClr val="tx1"/>
              </a:solidFill>
              <a:latin typeface="Verdana"/>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8" r:id="rId4"/>
    <p:sldLayoutId id="2147483669" r:id="rId5"/>
    <p:sldLayoutId id="2147483651" r:id="rId6"/>
    <p:sldLayoutId id="2147483654" r:id="rId7"/>
    <p:sldLayoutId id="2147483655" r:id="rId8"/>
    <p:sldLayoutId id="2147483656" r:id="rId9"/>
    <p:sldLayoutId id="2147483667" r:id="rId10"/>
    <p:sldLayoutId id="2147483657" r:id="rId11"/>
    <p:sldLayoutId id="214748367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5" name="Text Placeholder 4"/>
          <p:cNvSpPr>
            <a:spLocks noGrp="1"/>
          </p:cNvSpPr>
          <p:nvPr>
            <p:ph type="body" idx="3"/>
          </p:nvPr>
        </p:nvSpPr>
        <p:spPr>
          <a:xfrm>
            <a:off x="4651310" y="1964376"/>
            <a:ext cx="3913631" cy="1158959"/>
          </a:xfrm>
        </p:spPr>
        <p:txBody>
          <a:bodyPr/>
          <a:lstStyle/>
          <a:p>
            <a:pPr algn="ctr"/>
            <a:r>
              <a:rPr lang="en-US" b="1" dirty="0">
                <a:latin typeface="+mn-lt"/>
              </a:rPr>
              <a:t>Chapter 1 </a:t>
            </a:r>
            <a:r>
              <a:rPr lang="en-US" dirty="0">
                <a:latin typeface="+mn-lt"/>
              </a:rPr>
              <a:t>The Process of Conducting Research Using Quantitative and Qualitative Approaches</a:t>
            </a:r>
          </a:p>
          <a:p>
            <a:pPr algn="ctr"/>
            <a:endParaRPr lang="en-US" dirty="0">
              <a:latin typeface="+mn-lt"/>
            </a:endParaRPr>
          </a:p>
          <a:p>
            <a:pPr algn="ctr"/>
            <a:r>
              <a:rPr lang="en-US" b="1" dirty="0">
                <a:latin typeface="+mn-lt"/>
              </a:rPr>
              <a:t>Chapter 2 </a:t>
            </a:r>
            <a:r>
              <a:rPr lang="en-US" altLang="en-US" dirty="0"/>
              <a:t>Identifying a Research Problem</a:t>
            </a:r>
          </a:p>
          <a:p>
            <a:pPr algn="ctr"/>
            <a:endParaRPr lang="en-US" altLang="en-US" dirty="0"/>
          </a:p>
          <a:p>
            <a:pPr algn="ctr"/>
            <a:r>
              <a:rPr lang="en-US" b="1" dirty="0"/>
              <a:t>Chapter 3</a:t>
            </a:r>
            <a:r>
              <a:rPr lang="en-US" dirty="0"/>
              <a:t> Reviewing the Literature</a:t>
            </a:r>
          </a:p>
          <a:p>
            <a:pPr algn="ctr"/>
            <a:endParaRPr lang="en-US" dirty="0"/>
          </a:p>
          <a:p>
            <a:pPr algn="ctr"/>
            <a:endParaRPr lang="en-US" dirty="0">
              <a:latin typeface="+mn-lt"/>
            </a:endParaRP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63511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Research?</a:t>
            </a: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The researcher poses a question.</a:t>
            </a:r>
          </a:p>
          <a:p>
            <a:pPr marL="256032" lvl="0" indent="-256032">
              <a:spcAft>
                <a:spcPct val="0"/>
              </a:spcAft>
              <a:buSzPts val="2400"/>
              <a:tabLst/>
            </a:pPr>
            <a:r>
              <a:rPr lang="en-US" altLang="en-US" sz="2400" kern="1200" dirty="0">
                <a:solidFill>
                  <a:srgbClr val="000000"/>
                </a:solidFill>
                <a:latin typeface="Arial (Body)"/>
                <a:ea typeface="+mn-ea"/>
                <a:cs typeface="+mn-cs"/>
              </a:rPr>
              <a:t>The researcher collects data to answer the question.</a:t>
            </a:r>
          </a:p>
          <a:p>
            <a:pPr marL="256032" lvl="0" indent="-256032">
              <a:spcAft>
                <a:spcPct val="0"/>
              </a:spcAft>
              <a:buSzPts val="2400"/>
              <a:tabLst/>
            </a:pPr>
            <a:r>
              <a:rPr lang="en-US" altLang="en-US" sz="2400" kern="1200" dirty="0">
                <a:solidFill>
                  <a:srgbClr val="000000"/>
                </a:solidFill>
                <a:latin typeface="Arial (Body)"/>
                <a:ea typeface="+mn-ea"/>
                <a:cs typeface="+mn-cs"/>
              </a:rPr>
              <a:t>The researcher presents an answer to the question.</a:t>
            </a:r>
          </a:p>
        </p:txBody>
      </p:sp>
    </p:spTree>
    <p:extLst>
      <p:ext uri="{BB962C8B-B14F-4D97-AF65-F5344CB8AC3E}">
        <p14:creationId xmlns:p14="http://schemas.microsoft.com/office/powerpoint/2010/main" val="4201982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Importance of Research</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312650"/>
            <a:ext cx="8229600" cy="4525963"/>
          </a:xfrm>
        </p:spPr>
        <p:txBody>
          <a:bodyPr wrap="square" lIns="91425" tIns="91425" rIns="91425" bIns="91425">
            <a:noAutofit/>
          </a:bodyPr>
          <a:lstStyle/>
          <a:p>
            <a:pPr marL="256032" lvl="0" indent="-256032">
              <a:spcAft>
                <a:spcPct val="0"/>
              </a:spcAft>
              <a:buSzPts val="2400"/>
              <a:tabLst/>
            </a:pPr>
            <a:r>
              <a:rPr lang="en-US" altLang="en-US" sz="1800" kern="1200" dirty="0">
                <a:solidFill>
                  <a:srgbClr val="000000"/>
                </a:solidFill>
                <a:latin typeface="Arial (Body)"/>
                <a:ea typeface="+mn-ea"/>
                <a:cs typeface="+mn-cs"/>
              </a:rPr>
              <a:t>Reason 1: Research adds to our knowledge.</a:t>
            </a:r>
          </a:p>
          <a:p>
            <a:pPr marL="741553" lvl="1" indent="-284353">
              <a:spcAft>
                <a:spcPct val="0"/>
              </a:spcAft>
              <a:buSzPts val="2400"/>
            </a:pPr>
            <a:r>
              <a:rPr lang="en-US" altLang="en-US" sz="1800" kern="1200" dirty="0">
                <a:solidFill>
                  <a:srgbClr val="000000"/>
                </a:solidFill>
                <a:latin typeface="Arial (Body)"/>
                <a:ea typeface="+mn-ea"/>
                <a:cs typeface="+mn-cs"/>
              </a:rPr>
              <a:t>Addresses gaps in knowledge</a:t>
            </a:r>
          </a:p>
          <a:p>
            <a:pPr marL="741553" lvl="1" indent="-284353">
              <a:spcAft>
                <a:spcPct val="0"/>
              </a:spcAft>
              <a:buSzPts val="2400"/>
            </a:pPr>
            <a:r>
              <a:rPr lang="en-US" altLang="en-US" sz="1800" kern="1200" dirty="0">
                <a:solidFill>
                  <a:srgbClr val="000000"/>
                </a:solidFill>
                <a:latin typeface="Arial (Body)"/>
                <a:ea typeface="+mn-ea"/>
                <a:cs typeface="+mn-cs"/>
              </a:rPr>
              <a:t>Expands knowledge</a:t>
            </a:r>
          </a:p>
          <a:p>
            <a:pPr marL="741553" lvl="1" indent="-284353">
              <a:spcAft>
                <a:spcPct val="0"/>
              </a:spcAft>
              <a:buSzPts val="2400"/>
            </a:pPr>
            <a:r>
              <a:rPr lang="en-US" altLang="en-US" sz="1800" kern="1200" dirty="0">
                <a:solidFill>
                  <a:srgbClr val="000000"/>
                </a:solidFill>
                <a:latin typeface="Arial (Body)"/>
                <a:ea typeface="+mn-ea"/>
                <a:cs typeface="+mn-cs"/>
              </a:rPr>
              <a:t>Replicates knowledge</a:t>
            </a:r>
          </a:p>
          <a:p>
            <a:pPr marL="741553" lvl="1" indent="-284353">
              <a:spcAft>
                <a:spcPct val="0"/>
              </a:spcAft>
              <a:buSzPts val="2400"/>
            </a:pPr>
            <a:r>
              <a:rPr lang="en-US" altLang="en-US" sz="1800" kern="1200" dirty="0">
                <a:solidFill>
                  <a:srgbClr val="000000"/>
                </a:solidFill>
                <a:latin typeface="Arial (Body)"/>
                <a:ea typeface="+mn-ea"/>
                <a:cs typeface="+mn-cs"/>
              </a:rPr>
              <a:t>Adds voices of individuals to knowledge</a:t>
            </a:r>
          </a:p>
          <a:p>
            <a:pPr marL="256032" lvl="0" indent="-256032">
              <a:spcAft>
                <a:spcPct val="0"/>
              </a:spcAft>
              <a:buSzPts val="2400"/>
              <a:tabLst/>
            </a:pPr>
            <a:r>
              <a:rPr lang="en-US" altLang="en-US" sz="1800" kern="1200" dirty="0">
                <a:solidFill>
                  <a:srgbClr val="000000"/>
                </a:solidFill>
                <a:latin typeface="Arial (Body)"/>
              </a:rPr>
              <a:t>Reason 2: Research helps improve practice.</a:t>
            </a:r>
          </a:p>
          <a:p>
            <a:pPr marL="741553" lvl="1" indent="-284353">
              <a:spcAft>
                <a:spcPct val="0"/>
              </a:spcAft>
              <a:buSzPts val="2400"/>
            </a:pPr>
            <a:r>
              <a:rPr lang="en-US" altLang="en-US" sz="1800" kern="1200" dirty="0">
                <a:solidFill>
                  <a:srgbClr val="000000"/>
                </a:solidFill>
                <a:latin typeface="Arial (Body)"/>
              </a:rPr>
              <a:t>Educators gain new ideas for their job.</a:t>
            </a:r>
          </a:p>
          <a:p>
            <a:pPr marL="741553" lvl="1" indent="-284353">
              <a:spcAft>
                <a:spcPct val="0"/>
              </a:spcAft>
              <a:buSzPts val="2400"/>
            </a:pPr>
            <a:r>
              <a:rPr lang="en-US" altLang="en-US" sz="1800" kern="1200" dirty="0">
                <a:solidFill>
                  <a:srgbClr val="000000"/>
                </a:solidFill>
                <a:latin typeface="Arial (Body)"/>
              </a:rPr>
              <a:t>Educators gain new insights into approaches.</a:t>
            </a:r>
          </a:p>
          <a:p>
            <a:pPr marL="741553" lvl="1" indent="-284353">
              <a:spcAft>
                <a:spcPct val="0"/>
              </a:spcAft>
              <a:buSzPts val="2400"/>
            </a:pPr>
            <a:r>
              <a:rPr lang="en-US" altLang="en-US" sz="1800" kern="1200" dirty="0">
                <a:solidFill>
                  <a:srgbClr val="000000"/>
                </a:solidFill>
                <a:latin typeface="Arial (Body)"/>
              </a:rPr>
              <a:t>Educators can connect with other educators.</a:t>
            </a:r>
          </a:p>
          <a:p>
            <a:pPr marL="256032" lvl="0" indent="-256032">
              <a:spcAft>
                <a:spcPct val="0"/>
              </a:spcAft>
              <a:buSzPts val="2400"/>
              <a:tabLst/>
            </a:pPr>
            <a:r>
              <a:rPr lang="en-US" altLang="en-US" sz="1800" kern="1200" dirty="0">
                <a:solidFill>
                  <a:srgbClr val="000000"/>
                </a:solidFill>
                <a:latin typeface="Arial (Body)"/>
              </a:rPr>
              <a:t>Reason 3: Research helps inform policy debates.</a:t>
            </a:r>
          </a:p>
          <a:p>
            <a:pPr marL="741553" lvl="1" indent="-284353">
              <a:spcAft>
                <a:spcPct val="0"/>
              </a:spcAft>
              <a:buSzPts val="2400"/>
            </a:pPr>
            <a:r>
              <a:rPr lang="en-US" altLang="en-US" sz="1800" kern="1200" dirty="0">
                <a:solidFill>
                  <a:srgbClr val="000000"/>
                </a:solidFill>
                <a:latin typeface="Arial (Body)"/>
              </a:rPr>
              <a:t>Research allows people to weigh different perspectives on issues.</a:t>
            </a:r>
          </a:p>
          <a:p>
            <a:pPr marL="741553" lvl="1" indent="-284353">
              <a:spcAft>
                <a:spcPct val="0"/>
              </a:spcAft>
              <a:buSzPts val="2400"/>
            </a:pPr>
            <a:r>
              <a:rPr lang="en-US" altLang="en-US" sz="1800" kern="1200" dirty="0">
                <a:solidFill>
                  <a:srgbClr val="000000"/>
                </a:solidFill>
                <a:latin typeface="Arial (Body)"/>
              </a:rPr>
              <a:t>Research enables people to make informed decisions regarding policy.</a:t>
            </a:r>
          </a:p>
          <a:p>
            <a:pPr marL="741553" lvl="1" indent="-284353">
              <a:spcAft>
                <a:spcPct val="0"/>
              </a:spcAft>
              <a:buSzPts val="2400"/>
            </a:pP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1212747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Problems with Research Today</a:t>
            </a: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Contradictory or vague findings</a:t>
            </a:r>
          </a:p>
          <a:p>
            <a:pPr marL="256032" lvl="0" indent="-256032">
              <a:spcAft>
                <a:spcPct val="0"/>
              </a:spcAft>
              <a:buSzPts val="2400"/>
              <a:tabLst/>
            </a:pPr>
            <a:r>
              <a:rPr lang="en-US" altLang="en-US" sz="2400" kern="1200" dirty="0">
                <a:solidFill>
                  <a:srgbClr val="000000"/>
                </a:solidFill>
                <a:latin typeface="Arial (Body)"/>
                <a:ea typeface="+mn-ea"/>
                <a:cs typeface="+mn-cs"/>
              </a:rPr>
              <a:t>Questionable data</a:t>
            </a:r>
          </a:p>
          <a:p>
            <a:pPr marL="256032" lvl="0" indent="-256032">
              <a:spcAft>
                <a:spcPct val="0"/>
              </a:spcAft>
              <a:buSzPts val="2400"/>
              <a:tabLst/>
            </a:pPr>
            <a:r>
              <a:rPr lang="en-US" altLang="en-US" sz="2400" kern="1200" dirty="0">
                <a:solidFill>
                  <a:srgbClr val="000000"/>
                </a:solidFill>
                <a:latin typeface="Arial (Body)"/>
                <a:ea typeface="+mn-ea"/>
                <a:cs typeface="+mn-cs"/>
              </a:rPr>
              <a:t>Unclear statements about the intent of the study</a:t>
            </a:r>
          </a:p>
          <a:p>
            <a:pPr marL="256032" lvl="0" indent="-256032">
              <a:spcAft>
                <a:spcPct val="0"/>
              </a:spcAft>
              <a:buSzPts val="2400"/>
              <a:tabLst/>
            </a:pPr>
            <a:r>
              <a:rPr lang="en-US" altLang="en-US" sz="2400" kern="1200" dirty="0">
                <a:solidFill>
                  <a:srgbClr val="000000"/>
                </a:solidFill>
                <a:latin typeface="Arial (Body)"/>
                <a:ea typeface="+mn-ea"/>
                <a:cs typeface="+mn-cs"/>
              </a:rPr>
              <a:t>Lack of full disclosure of the data collection procedure</a:t>
            </a:r>
          </a:p>
          <a:p>
            <a:pPr marL="256032" lvl="0" indent="-256032">
              <a:spcAft>
                <a:spcPct val="0"/>
              </a:spcAft>
              <a:buSzPts val="2400"/>
              <a:tabLst/>
            </a:pPr>
            <a:r>
              <a:rPr lang="en-US" altLang="en-US" sz="2400" kern="1200" dirty="0">
                <a:solidFill>
                  <a:srgbClr val="000000"/>
                </a:solidFill>
                <a:latin typeface="Arial (Body)"/>
                <a:ea typeface="+mn-ea"/>
                <a:cs typeface="+mn-cs"/>
              </a:rPr>
              <a:t>Inarticulate rendering of the research problem</a:t>
            </a:r>
          </a:p>
        </p:txBody>
      </p:sp>
    </p:spTree>
    <p:extLst>
      <p:ext uri="{BB962C8B-B14F-4D97-AF65-F5344CB8AC3E}">
        <p14:creationId xmlns:p14="http://schemas.microsoft.com/office/powerpoint/2010/main" val="94601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Figure 1.2 The Research Process Cycle</a:t>
            </a:r>
          </a:p>
        </p:txBody>
      </p:sp>
      <p:pic>
        <p:nvPicPr>
          <p:cNvPr id="5" name="Picture 2" descr="The stages in the research process cycle are as follows. Identify a Research Problem, Review the Literature, Specify a Research Purpose, Collect Data, Analyze and Interpret Data, and Report and Evaluate Researc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487" y="1623788"/>
            <a:ext cx="7693025" cy="4525963"/>
          </a:xfrm>
          <a:prstGeom prst="rect">
            <a:avLst/>
          </a:prstGeom>
          <a:noFill/>
          <a:ln>
            <a:noFill/>
          </a:ln>
        </p:spPr>
      </p:pic>
    </p:spTree>
    <p:extLst>
      <p:ext uri="{BB962C8B-B14F-4D97-AF65-F5344CB8AC3E}">
        <p14:creationId xmlns:p14="http://schemas.microsoft.com/office/powerpoint/2010/main" val="2472133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sz="3000" kern="1200" dirty="0">
                <a:latin typeface="Times New Roman" panose="02020603050405020304" pitchFamily="18" charset="0"/>
                <a:ea typeface="+mj-ea"/>
                <a:cs typeface="Times New Roman" panose="02020603050405020304" pitchFamily="18" charset="0"/>
              </a:rPr>
              <a:t>Figure 1.3 Flow of the Research Process through Quantitative and Qualitative Research</a:t>
            </a:r>
          </a:p>
        </p:txBody>
      </p:sp>
      <p:pic>
        <p:nvPicPr>
          <p:cNvPr id="4" name="Picture 1" descr="The flow in the diagram starts from the research process, which leads to research problem. The research problem further leads to the literature review, which leads to the research questions, quantitative and qualitative research. The quantitative and qualitative research together lead to the research designs. The research designs further lead to the following three elements. 1, Quantitative Designs. Experimental, Correlational, Survey. 2, Combined Designs. Mixed methods, Action research. 3, Qualitative Designs. Grounded theory, Ethnography, Narrative. These three elements together lead to the following four components. Sampling, Instruments and Protocols, Data Analysis, and Interpretation. These four components together lead to discussion, conclusions, limitations, future researc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4798" y="1546370"/>
            <a:ext cx="3854404" cy="4748230"/>
          </a:xfrm>
          <a:prstGeom prst="rect">
            <a:avLst/>
          </a:prstGeom>
        </p:spPr>
      </p:pic>
    </p:spTree>
    <p:extLst>
      <p:ext uri="{BB962C8B-B14F-4D97-AF65-F5344CB8AC3E}">
        <p14:creationId xmlns:p14="http://schemas.microsoft.com/office/powerpoint/2010/main" val="139386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Similarities between Quantitative and Qualitative Research</a:t>
            </a: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Both follow the six steps in the process of research</a:t>
            </a:r>
          </a:p>
          <a:p>
            <a:pPr marL="256032" lvl="0" indent="-256032">
              <a:spcAft>
                <a:spcPct val="0"/>
              </a:spcAft>
              <a:buSzPts val="2400"/>
              <a:tabLst/>
            </a:pPr>
            <a:r>
              <a:rPr lang="en-US" altLang="en-US" sz="2400" kern="1200" dirty="0">
                <a:solidFill>
                  <a:srgbClr val="000000"/>
                </a:solidFill>
                <a:latin typeface="Arial (Body)"/>
                <a:ea typeface="+mn-ea"/>
                <a:cs typeface="+mn-cs"/>
              </a:rPr>
              <a:t>Both have introductions that establish the importance of the research problem</a:t>
            </a:r>
          </a:p>
          <a:p>
            <a:pPr marL="256032" lvl="0" indent="-256032">
              <a:spcAft>
                <a:spcPct val="0"/>
              </a:spcAft>
              <a:buSzPts val="2400"/>
              <a:tabLst/>
            </a:pPr>
            <a:r>
              <a:rPr lang="en-US" altLang="en-US" sz="2400" kern="1200" dirty="0">
                <a:solidFill>
                  <a:srgbClr val="000000"/>
                </a:solidFill>
                <a:latin typeface="Arial (Body)"/>
                <a:ea typeface="+mn-ea"/>
                <a:cs typeface="+mn-cs"/>
              </a:rPr>
              <a:t>Both use interviews and observations</a:t>
            </a:r>
          </a:p>
        </p:txBody>
      </p:sp>
    </p:spTree>
    <p:extLst>
      <p:ext uri="{BB962C8B-B14F-4D97-AF65-F5344CB8AC3E}">
        <p14:creationId xmlns:p14="http://schemas.microsoft.com/office/powerpoint/2010/main" val="2071542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Differences between Quantitative and Qualitative Research</a:t>
            </a: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Quantitative research problems direct hypotheses and questions; Qualitative problems establishes importance</a:t>
            </a:r>
          </a:p>
          <a:p>
            <a:pPr marL="256032" lvl="0" indent="-256032">
              <a:spcAft>
                <a:spcPct val="0"/>
              </a:spcAft>
              <a:buSzPts val="2400"/>
              <a:tabLst/>
            </a:pPr>
            <a:r>
              <a:rPr lang="en-US" altLang="en-US" sz="2400" kern="1200" dirty="0">
                <a:solidFill>
                  <a:srgbClr val="000000"/>
                </a:solidFill>
                <a:latin typeface="Arial (Body)"/>
                <a:ea typeface="+mn-ea"/>
                <a:cs typeface="+mn-cs"/>
              </a:rPr>
              <a:t>Quantitative data collection is more closed-ended; Qualitative more open-ended</a:t>
            </a:r>
          </a:p>
          <a:p>
            <a:pPr marL="256032" lvl="0" indent="-256032">
              <a:spcAft>
                <a:spcPct val="0"/>
              </a:spcAft>
              <a:buSzPts val="2400"/>
              <a:tabLst/>
            </a:pPr>
            <a:r>
              <a:rPr lang="en-US" altLang="en-US" sz="2400" kern="1200" dirty="0">
                <a:solidFill>
                  <a:srgbClr val="000000"/>
                </a:solidFill>
                <a:latin typeface="Arial (Body)"/>
                <a:ea typeface="+mn-ea"/>
                <a:cs typeface="+mn-cs"/>
              </a:rPr>
              <a:t>Quantitative data analysis is based on statistics; Qualitative analysis based on text or image analysis</a:t>
            </a:r>
          </a:p>
          <a:p>
            <a:pPr marL="256032" lvl="0" indent="-256032">
              <a:spcAft>
                <a:spcPct val="0"/>
              </a:spcAft>
              <a:buSzPts val="2400"/>
              <a:tabLst/>
            </a:pPr>
            <a:r>
              <a:rPr lang="en-US" altLang="en-US" sz="2400" kern="1200" dirty="0">
                <a:solidFill>
                  <a:srgbClr val="000000"/>
                </a:solidFill>
                <a:latin typeface="Arial (Body)"/>
                <a:ea typeface="+mn-ea"/>
                <a:cs typeface="+mn-cs"/>
              </a:rPr>
              <a:t>Quantitative reporting has a set structure; Qualitative reporting is more flexible</a:t>
            </a:r>
          </a:p>
          <a:p>
            <a:pPr marL="256032" lvl="0" indent="-256032">
              <a:spcAft>
                <a:spcPct val="0"/>
              </a:spcAft>
              <a:buSzPts val="2400"/>
              <a:tabLst/>
            </a:pPr>
            <a:r>
              <a:rPr lang="en-US" altLang="en-US" sz="2400" kern="1200" dirty="0">
                <a:solidFill>
                  <a:srgbClr val="000000"/>
                </a:solidFill>
                <a:latin typeface="Arial (Body)"/>
                <a:ea typeface="+mn-ea"/>
                <a:cs typeface="+mn-cs"/>
              </a:rPr>
              <a:t>Different points on a continuum</a:t>
            </a:r>
          </a:p>
        </p:txBody>
      </p:sp>
    </p:spTree>
    <p:extLst>
      <p:ext uri="{BB962C8B-B14F-4D97-AF65-F5344CB8AC3E}">
        <p14:creationId xmlns:p14="http://schemas.microsoft.com/office/powerpoint/2010/main" val="249724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Important Ethical Issues in Conducting Research</a:t>
            </a: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Learn to apply for approval from your institutional review board</a:t>
            </a:r>
          </a:p>
          <a:p>
            <a:pPr marL="256032" lvl="0" indent="-256032">
              <a:spcAft>
                <a:spcPct val="0"/>
              </a:spcAft>
              <a:buSzPts val="2400"/>
              <a:tabLst/>
            </a:pPr>
            <a:r>
              <a:rPr lang="en-US" altLang="en-US" sz="2400" kern="1200" dirty="0">
                <a:solidFill>
                  <a:srgbClr val="000000"/>
                </a:solidFill>
                <a:latin typeface="Arial (Body)"/>
                <a:ea typeface="+mn-ea"/>
                <a:cs typeface="+mn-cs"/>
              </a:rPr>
              <a:t>Recognize guidelines from professional associations</a:t>
            </a:r>
          </a:p>
          <a:p>
            <a:pPr marL="256032" lvl="0" indent="-256032">
              <a:spcAft>
                <a:spcPct val="0"/>
              </a:spcAft>
              <a:buSzPts val="2400"/>
              <a:tabLst/>
            </a:pPr>
            <a:r>
              <a:rPr lang="en-US" altLang="en-US" sz="2400" kern="1200" dirty="0">
                <a:solidFill>
                  <a:srgbClr val="000000"/>
                </a:solidFill>
                <a:latin typeface="Arial (Body)"/>
                <a:ea typeface="+mn-ea"/>
                <a:cs typeface="+mn-cs"/>
              </a:rPr>
              <a:t>Use ethical practices throughout research</a:t>
            </a:r>
          </a:p>
          <a:p>
            <a:pPr marL="256032" lvl="0" indent="-256032">
              <a:spcAft>
                <a:spcPct val="0"/>
              </a:spcAft>
              <a:buSzPts val="2400"/>
              <a:tabLst/>
            </a:pPr>
            <a:r>
              <a:rPr lang="en-US" altLang="en-US" sz="2400" kern="1200" dirty="0">
                <a:solidFill>
                  <a:srgbClr val="000000"/>
                </a:solidFill>
                <a:latin typeface="Arial (Body)"/>
                <a:ea typeface="+mn-ea"/>
                <a:cs typeface="+mn-cs"/>
              </a:rPr>
              <a:t>Use respectful data collection procedures</a:t>
            </a:r>
          </a:p>
          <a:p>
            <a:pPr marL="256032" lvl="0" indent="-256032">
              <a:spcAft>
                <a:spcPct val="0"/>
              </a:spcAft>
              <a:buSzPts val="2400"/>
              <a:tabLst/>
            </a:pPr>
            <a:r>
              <a:rPr lang="en-US" altLang="en-US" sz="2400" kern="1200" dirty="0">
                <a:solidFill>
                  <a:srgbClr val="000000"/>
                </a:solidFill>
                <a:latin typeface="Arial (Body)"/>
                <a:ea typeface="+mn-ea"/>
                <a:cs typeface="+mn-cs"/>
              </a:rPr>
              <a:t>Show respect to audiences who read and use research</a:t>
            </a:r>
          </a:p>
        </p:txBody>
      </p:sp>
    </p:spTree>
    <p:extLst>
      <p:ext uri="{BB962C8B-B14F-4D97-AF65-F5344CB8AC3E}">
        <p14:creationId xmlns:p14="http://schemas.microsoft.com/office/powerpoint/2010/main" val="3528106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a Research Problem and Why is it Important? </a:t>
            </a:r>
            <a:r>
              <a:rPr lang="en-US" altLang="en-US" sz="2000" b="0" kern="1200" dirty="0">
                <a:latin typeface="Times New Roman" panose="02020603050405020304" pitchFamily="18" charset="0"/>
                <a:ea typeface="+mj-ea"/>
                <a:cs typeface="Times New Roman" panose="02020603050405020304" pitchFamily="18" charset="0"/>
              </a:rPr>
              <a:t>(1 of 3)</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501444" y="1600200"/>
            <a:ext cx="8229600" cy="4525963"/>
          </a:xfrm>
        </p:spPr>
        <p:txBody>
          <a:bodyPr wrap="square" lIns="91425" tIns="91425" rIns="91425" bIns="91425">
            <a:noAutofit/>
          </a:bodyPr>
          <a:lstStyle/>
          <a:p>
            <a:pPr marL="255651" lvl="0" indent="-255651">
              <a:buSzPts val="2400"/>
              <a:buNone/>
              <a:tabLst/>
            </a:pPr>
            <a:r>
              <a:rPr lang="en-US" altLang="en-US" sz="2400" b="1" kern="1200" dirty="0">
                <a:solidFill>
                  <a:srgbClr val="000000"/>
                </a:solidFill>
                <a:latin typeface="Arial (Body)"/>
                <a:ea typeface="+mn-ea"/>
                <a:cs typeface="+mn-cs"/>
              </a:rPr>
              <a:t>Research problem:</a:t>
            </a:r>
          </a:p>
          <a:p>
            <a:pPr marL="256032" lvl="0" indent="-256032">
              <a:spcAft>
                <a:spcPct val="0"/>
              </a:spcAft>
              <a:buSzPts val="2400"/>
              <a:tabLst/>
            </a:pPr>
            <a:r>
              <a:rPr lang="en-US" sz="2400" kern="1200" dirty="0">
                <a:solidFill>
                  <a:srgbClr val="000000"/>
                </a:solidFill>
                <a:latin typeface="Arial (Body)"/>
                <a:ea typeface="+mn-ea"/>
                <a:cs typeface="+mn-cs"/>
              </a:rPr>
              <a:t>Educational issues</a:t>
            </a:r>
          </a:p>
          <a:p>
            <a:pPr marL="256032" lvl="0" indent="-256032">
              <a:spcAft>
                <a:spcPct val="0"/>
              </a:spcAft>
              <a:buSzPts val="2400"/>
              <a:tabLst/>
            </a:pPr>
            <a:r>
              <a:rPr lang="en-US" sz="2400" kern="1200" dirty="0">
                <a:solidFill>
                  <a:srgbClr val="000000"/>
                </a:solidFill>
                <a:latin typeface="Arial (Body)"/>
                <a:ea typeface="+mn-ea"/>
                <a:cs typeface="+mn-cs"/>
              </a:rPr>
              <a:t>Controversies</a:t>
            </a:r>
          </a:p>
          <a:p>
            <a:pPr marL="256032" lvl="0" indent="-256032">
              <a:spcAft>
                <a:spcPct val="0"/>
              </a:spcAft>
              <a:buSzPts val="2400"/>
              <a:tabLst/>
            </a:pPr>
            <a:r>
              <a:rPr lang="en-US" sz="2400" kern="1200" dirty="0">
                <a:solidFill>
                  <a:srgbClr val="000000"/>
                </a:solidFill>
                <a:latin typeface="Arial (Body)"/>
                <a:ea typeface="+mn-ea"/>
                <a:cs typeface="+mn-cs"/>
              </a:rPr>
              <a:t>Concerns</a:t>
            </a:r>
          </a:p>
          <a:p>
            <a:pPr marL="256032" lvl="0" indent="-256032">
              <a:spcAft>
                <a:spcPct val="0"/>
              </a:spcAft>
              <a:buSzPts val="2400"/>
              <a:tabLst/>
            </a:pPr>
            <a:r>
              <a:rPr lang="en-US" sz="2400" kern="1200" dirty="0">
                <a:solidFill>
                  <a:srgbClr val="000000"/>
                </a:solidFill>
                <a:latin typeface="Arial (Body)"/>
                <a:ea typeface="+mn-ea"/>
                <a:cs typeface="+mn-cs"/>
              </a:rPr>
              <a:t>Guide the need for conducting a study</a:t>
            </a:r>
          </a:p>
        </p:txBody>
      </p:sp>
    </p:spTree>
    <p:extLst>
      <p:ext uri="{BB962C8B-B14F-4D97-AF65-F5344CB8AC3E}">
        <p14:creationId xmlns:p14="http://schemas.microsoft.com/office/powerpoint/2010/main" val="92667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Does the Research Problem Differ from Other Parts of Research</a:t>
            </a:r>
            <a:endParaRPr lang="en-US"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altLang="en-US" sz="2400" kern="1200" dirty="0">
                <a:solidFill>
                  <a:srgbClr val="000000"/>
                </a:solidFill>
                <a:latin typeface="Arial (Body)"/>
                <a:ea typeface="+mn-ea"/>
                <a:cs typeface="+mn-cs"/>
              </a:rPr>
              <a:t>A </a:t>
            </a:r>
            <a:r>
              <a:rPr lang="en-US" altLang="en-US" sz="2400" b="1" kern="1200" dirty="0">
                <a:solidFill>
                  <a:srgbClr val="000000"/>
                </a:solidFill>
                <a:latin typeface="Arial (Body)"/>
                <a:ea typeface="+mn-ea"/>
                <a:cs typeface="+mn-cs"/>
              </a:rPr>
              <a:t>research topic </a:t>
            </a:r>
            <a:r>
              <a:rPr lang="en-US" altLang="en-US" sz="2400" kern="1200" dirty="0">
                <a:solidFill>
                  <a:srgbClr val="000000"/>
                </a:solidFill>
                <a:latin typeface="Arial (Body)"/>
                <a:ea typeface="+mn-ea"/>
                <a:cs typeface="+mn-cs"/>
              </a:rPr>
              <a:t>is the broad subject matter being addressed in a study.</a:t>
            </a:r>
          </a:p>
          <a:p>
            <a:pPr marL="256032" lvl="0" indent="-256032">
              <a:spcAft>
                <a:spcPct val="0"/>
              </a:spcAft>
              <a:buSzPts val="2400"/>
              <a:tabLst/>
            </a:pPr>
            <a:r>
              <a:rPr lang="en-US" altLang="en-US" sz="2400" kern="1200" dirty="0">
                <a:solidFill>
                  <a:srgbClr val="000000"/>
                </a:solidFill>
                <a:latin typeface="Arial (Body)"/>
                <a:ea typeface="+mn-ea"/>
                <a:cs typeface="+mn-cs"/>
              </a:rPr>
              <a:t>A </a:t>
            </a:r>
            <a:r>
              <a:rPr lang="en-US" altLang="en-US" sz="2400" b="1" kern="1200" dirty="0">
                <a:solidFill>
                  <a:srgbClr val="000000"/>
                </a:solidFill>
                <a:latin typeface="Arial (Body)"/>
                <a:ea typeface="+mn-ea"/>
                <a:cs typeface="+mn-cs"/>
              </a:rPr>
              <a:t>research problem </a:t>
            </a:r>
            <a:r>
              <a:rPr lang="en-US" altLang="en-US" sz="2400" kern="1200" dirty="0">
                <a:solidFill>
                  <a:srgbClr val="000000"/>
                </a:solidFill>
                <a:latin typeface="Arial (Body)"/>
                <a:ea typeface="+mn-ea"/>
                <a:cs typeface="+mn-cs"/>
              </a:rPr>
              <a:t>is an educational issue or problem addressed in the study.</a:t>
            </a:r>
          </a:p>
          <a:p>
            <a:pPr marL="256032" lvl="0" indent="-256032">
              <a:spcAft>
                <a:spcPct val="0"/>
              </a:spcAft>
              <a:buSzPts val="2400"/>
              <a:tabLst/>
            </a:pPr>
            <a:r>
              <a:rPr lang="en-US" altLang="en-US" sz="2400" kern="1200" dirty="0">
                <a:solidFill>
                  <a:srgbClr val="000000"/>
                </a:solidFill>
                <a:latin typeface="Arial (Body)"/>
                <a:ea typeface="+mn-ea"/>
                <a:cs typeface="+mn-cs"/>
              </a:rPr>
              <a:t>A </a:t>
            </a:r>
            <a:r>
              <a:rPr lang="en-US" altLang="en-US" sz="2400" b="1" kern="1200" dirty="0">
                <a:solidFill>
                  <a:srgbClr val="000000"/>
                </a:solidFill>
                <a:latin typeface="Arial (Body)"/>
                <a:ea typeface="+mn-ea"/>
                <a:cs typeface="+mn-cs"/>
              </a:rPr>
              <a:t>purpose</a:t>
            </a:r>
            <a:r>
              <a:rPr lang="en-US" altLang="en-US" sz="2400" kern="1200" dirty="0">
                <a:solidFill>
                  <a:srgbClr val="000000"/>
                </a:solidFill>
                <a:latin typeface="Arial (Body)"/>
                <a:ea typeface="+mn-ea"/>
                <a:cs typeface="+mn-cs"/>
              </a:rPr>
              <a:t> is the major intent or objective of the study.</a:t>
            </a:r>
          </a:p>
          <a:p>
            <a:pPr marL="256032" lvl="0" indent="-256032">
              <a:spcAft>
                <a:spcPct val="0"/>
              </a:spcAft>
              <a:buSzPts val="2400"/>
              <a:tabLst/>
            </a:pPr>
            <a:r>
              <a:rPr lang="en-US" altLang="en-US" sz="2400" b="1" kern="1200" dirty="0">
                <a:solidFill>
                  <a:srgbClr val="000000"/>
                </a:solidFill>
                <a:latin typeface="Arial (Body)"/>
                <a:ea typeface="+mn-ea"/>
                <a:cs typeface="+mn-cs"/>
              </a:rPr>
              <a:t>Research questions </a:t>
            </a:r>
            <a:r>
              <a:rPr lang="en-US" altLang="en-US" sz="2400" kern="1200" dirty="0">
                <a:solidFill>
                  <a:srgbClr val="000000"/>
                </a:solidFill>
                <a:latin typeface="Arial (Body)"/>
                <a:ea typeface="+mn-ea"/>
                <a:cs typeface="+mn-cs"/>
              </a:rPr>
              <a:t>are those that the researcher would like answered or addressed in the study.</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281941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78859"/>
          </a:xfrm>
        </p:spPr>
        <p:txBody>
          <a:bodyPr tIns="91425" anchor="b">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2.1 Distinguishing Among the Topic, Problem, Purpose, and Research Questions</a:t>
            </a:r>
            <a:endParaRPr lang="en-US" kern="1200" dirty="0">
              <a:latin typeface="Times New Roman" panose="02020603050405020304" pitchFamily="18" charset="0"/>
              <a:ea typeface="+mj-ea"/>
              <a:cs typeface="Times New Roman" panose="02020603050405020304" pitchFamily="18" charset="0"/>
            </a:endParaRPr>
          </a:p>
        </p:txBody>
      </p:sp>
      <p:pic>
        <p:nvPicPr>
          <p:cNvPr id="5" name="Picture 4" descr="A chart depicts differences among the topic, research problem, purpose, and research questions. The chart moves from general to specific, as follows. Topic, Online learning. Research Problem, Lack of students enrolled in online classes. Purpose Statement, To study why students do not enroll in online classes at a community college. Research Questions, Does the use of Internet in the classroom deter students from enrolling in a distance education class?"/>
          <p:cNvPicPr>
            <a:picLocks noChangeAspect="1"/>
          </p:cNvPicPr>
          <p:nvPr/>
        </p:nvPicPr>
        <p:blipFill>
          <a:blip r:embed="rId2"/>
          <a:stretch>
            <a:fillRect/>
          </a:stretch>
        </p:blipFill>
        <p:spPr>
          <a:xfrm>
            <a:off x="725090" y="1668048"/>
            <a:ext cx="7693819" cy="4480948"/>
          </a:xfrm>
          <a:prstGeom prst="rect">
            <a:avLst/>
          </a:prstGeom>
        </p:spPr>
      </p:pic>
    </p:spTree>
    <p:extLst>
      <p:ext uri="{BB962C8B-B14F-4D97-AF65-F5344CB8AC3E}">
        <p14:creationId xmlns:p14="http://schemas.microsoft.com/office/powerpoint/2010/main" val="1011628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2117"/>
            <a:ext cx="8229600" cy="1287194"/>
          </a:xfrm>
        </p:spPr>
        <p:txBody>
          <a:bodyPr tIns="91425" anchor="b">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How Do You Write A “Statement of the Problem” Section? </a:t>
            </a:r>
            <a:r>
              <a:rPr lang="en-US" sz="2000" b="0" kern="1200" dirty="0">
                <a:latin typeface="Times New Roman" panose="02020603050405020304" pitchFamily="18" charset="0"/>
                <a:ea typeface="+mj-ea"/>
                <a:cs typeface="Times New Roman" panose="02020603050405020304" pitchFamily="18" charset="0"/>
              </a:rPr>
              <a:t>(1 of 7)</a:t>
            </a:r>
          </a:p>
        </p:txBody>
      </p:sp>
      <p:pic>
        <p:nvPicPr>
          <p:cNvPr id="3" name="Picture 2" descr="A flowchart depicts the flow of ideas from, Topic, to, Audience that will benefit. 1, Topic. Subject matter. 2, Research Problem. A concern, a problem, something that needs a solution. 3, Justification for the Problem. Evidence from the literature, Evidence from practical experiences. 4, Deficiencies in the Evidence. In this body of evidence what is missing? What do we need to know more about? 5, Audience that will benefit. How will addressing what we need to know help researchers, educators, policy makers, and individuals such as those in the study."/>
          <p:cNvPicPr>
            <a:picLocks noChangeAspect="1"/>
          </p:cNvPicPr>
          <p:nvPr/>
        </p:nvPicPr>
        <p:blipFill>
          <a:blip r:embed="rId2"/>
          <a:stretch>
            <a:fillRect/>
          </a:stretch>
        </p:blipFill>
        <p:spPr>
          <a:xfrm>
            <a:off x="656570" y="1813915"/>
            <a:ext cx="7830860" cy="4408484"/>
          </a:xfrm>
          <a:prstGeom prst="rect">
            <a:avLst/>
          </a:prstGeom>
        </p:spPr>
      </p:pic>
    </p:spTree>
    <p:extLst>
      <p:ext uri="{BB962C8B-B14F-4D97-AF65-F5344CB8AC3E}">
        <p14:creationId xmlns:p14="http://schemas.microsoft.com/office/powerpoint/2010/main" val="36244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48508"/>
          </a:xfrm>
        </p:spPr>
        <p:txBody>
          <a:bodyPr tIns="91425" anchor="b">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Example of the Flow of Ideas in the Problem Statement</a:t>
            </a:r>
            <a:endParaRPr lang="en-US" kern="1200" dirty="0">
              <a:latin typeface="Times New Roman" panose="02020603050405020304" pitchFamily="18" charset="0"/>
              <a:ea typeface="+mj-ea"/>
              <a:cs typeface="Times New Roman" panose="02020603050405020304" pitchFamily="18" charset="0"/>
            </a:endParaRPr>
          </a:p>
        </p:txBody>
      </p:sp>
      <p:pic>
        <p:nvPicPr>
          <p:cNvPr id="5" name="Picture 4" descr="A flowchart depicts the flow of ideas from, Topic, to, Relating the discussion to audiences, as follows. 1, Topic.  Subject area. Example. Parents’ role in promoting access to college. 2, Research Problem. Concern or issue, a problem, something that needs a solution. Example. Need for better access for students of color. 3, Justification for the Research Problem. Evidence from the literature, evidence from practical experience. Example. Past literature has documented poor attendance. 4, Deficiencies in the Evidence. In this body of evidence what is missing or what do we need to know more about? Example. Need to evaluate how parents can promote access. 5, Relating the Discussion to Audiences. How will addressing what we need to know help researchers, educators, policy makers, and other individuals? Example. Parents can better assess their role, Counselors can better involve parents, and Colleges can better work with parents."/>
          <p:cNvPicPr>
            <a:picLocks noChangeAspect="1"/>
          </p:cNvPicPr>
          <p:nvPr/>
        </p:nvPicPr>
        <p:blipFill>
          <a:blip r:embed="rId2"/>
          <a:stretch>
            <a:fillRect/>
          </a:stretch>
        </p:blipFill>
        <p:spPr>
          <a:xfrm>
            <a:off x="733719" y="1804626"/>
            <a:ext cx="7676561" cy="4543387"/>
          </a:xfrm>
          <a:prstGeom prst="rect">
            <a:avLst/>
          </a:prstGeom>
        </p:spPr>
      </p:pic>
    </p:spTree>
    <p:extLst>
      <p:ext uri="{BB962C8B-B14F-4D97-AF65-F5344CB8AC3E}">
        <p14:creationId xmlns:p14="http://schemas.microsoft.com/office/powerpoint/2010/main" val="2599727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a </a:t>
            </a:r>
            <a:r>
              <a:rPr lang="en-US" altLang="en-US" kern="1200">
                <a:latin typeface="Times New Roman" panose="02020603050405020304" pitchFamily="18" charset="0"/>
                <a:ea typeface="+mj-ea"/>
                <a:cs typeface="Times New Roman" panose="02020603050405020304" pitchFamily="18" charset="0"/>
              </a:rPr>
              <a:t>Literature Review </a:t>
            </a:r>
            <a:r>
              <a:rPr lang="en-US" altLang="en-US" kern="1200" dirty="0">
                <a:latin typeface="Times New Roman" panose="02020603050405020304" pitchFamily="18" charset="0"/>
                <a:ea typeface="+mj-ea"/>
                <a:cs typeface="Times New Roman" panose="02020603050405020304" pitchFamily="18" charset="0"/>
              </a:rPr>
              <a:t>and Why is it Important?</a:t>
            </a:r>
            <a:endParaRPr lang="en-US"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A written summary of the literature</a:t>
            </a:r>
          </a:p>
          <a:p>
            <a:pPr marL="255651" lvl="0" indent="-255651">
              <a:spcAft>
                <a:spcPct val="0"/>
              </a:spcAft>
              <a:buSzPts val="2400"/>
              <a:tabLst/>
            </a:pPr>
            <a:r>
              <a:rPr lang="en-US" altLang="en-US" sz="2400" kern="1200" dirty="0">
                <a:solidFill>
                  <a:srgbClr val="000000"/>
                </a:solidFill>
                <a:latin typeface="Arial (Body)"/>
                <a:ea typeface="+mn-ea"/>
                <a:cs typeface="+mn-cs"/>
              </a:rPr>
              <a:t>Describe past and current information and research</a:t>
            </a:r>
          </a:p>
          <a:p>
            <a:pPr marL="255651" lvl="0" indent="-255651">
              <a:spcAft>
                <a:spcPct val="0"/>
              </a:spcAft>
              <a:buSzPts val="2400"/>
              <a:tabLst/>
            </a:pPr>
            <a:r>
              <a:rPr lang="en-US" altLang="en-US" sz="2400" kern="1200" dirty="0">
                <a:solidFill>
                  <a:srgbClr val="000000"/>
                </a:solidFill>
                <a:latin typeface="Arial (Body)"/>
                <a:ea typeface="+mn-ea"/>
                <a:cs typeface="+mn-cs"/>
              </a:rPr>
              <a:t>Organize into subtopics</a:t>
            </a:r>
          </a:p>
          <a:p>
            <a:pPr marL="255651" lvl="0" indent="-255651">
              <a:spcAft>
                <a:spcPct val="0"/>
              </a:spcAft>
              <a:buSzPts val="2400"/>
              <a:tabLst/>
            </a:pPr>
            <a:r>
              <a:rPr lang="en-US" altLang="en-US" sz="2400" kern="1200" dirty="0">
                <a:solidFill>
                  <a:srgbClr val="000000"/>
                </a:solidFill>
                <a:latin typeface="Arial (Body)"/>
                <a:ea typeface="+mn-ea"/>
                <a:cs typeface="+mn-cs"/>
              </a:rPr>
              <a:t>Base mainly on research reported in journal articles</a:t>
            </a:r>
          </a:p>
          <a:p>
            <a:pPr marL="255651" lvl="0" indent="-255651">
              <a:spcAft>
                <a:spcPct val="0"/>
              </a:spcAft>
              <a:buSzPts val="2400"/>
              <a:tabLst/>
            </a:pPr>
            <a:r>
              <a:rPr lang="en-US" altLang="en-US" sz="2400" kern="1200" dirty="0">
                <a:solidFill>
                  <a:srgbClr val="000000"/>
                </a:solidFill>
                <a:latin typeface="Arial (Body)"/>
                <a:ea typeface="+mn-ea"/>
                <a:cs typeface="+mn-cs"/>
              </a:rPr>
              <a:t>Document how your study adds to literature</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2212318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Six Steps in Conducting a Literature Review?</a:t>
            </a:r>
            <a:endParaRPr lang="en-US" kern="1200" dirty="0">
              <a:latin typeface="Times New Roman" panose="02020603050405020304" pitchFamily="18" charset="0"/>
              <a:ea typeface="+mj-ea"/>
              <a:cs typeface="Times New Roman" panose="02020603050405020304" pitchFamily="18" charset="0"/>
            </a:endParaRPr>
          </a:p>
        </p:txBody>
      </p:sp>
      <p:pic>
        <p:nvPicPr>
          <p:cNvPr id="4" name="Picture 2" descr="A circular flowchart shows the six step process for conducting a literature review. The steps in a clockwise direction are as follows. Identify key terms, locate literature, evaluate and select literature, organize the literature, synthesize the literature, and write a literature review."/>
          <p:cNvPicPr>
            <a:picLocks noChangeAspect="1"/>
          </p:cNvPicPr>
          <p:nvPr/>
        </p:nvPicPr>
        <p:blipFill rotWithShape="1">
          <a:blip r:embed="rId2">
            <a:extLst>
              <a:ext uri="{28A0092B-C50C-407E-A947-70E740481C1C}">
                <a14:useLocalDpi xmlns:a14="http://schemas.microsoft.com/office/drawing/2010/main" val="0"/>
              </a:ext>
            </a:extLst>
          </a:blip>
          <a:srcRect l="2306" t="1509" r="2635" b="3914"/>
          <a:stretch/>
        </p:blipFill>
        <p:spPr>
          <a:xfrm>
            <a:off x="2166937" y="1562100"/>
            <a:ext cx="4810125" cy="4886325"/>
          </a:xfrm>
          <a:prstGeom prst="rect">
            <a:avLst/>
          </a:prstGeom>
          <a:noFill/>
          <a:ln>
            <a:noFill/>
          </a:ln>
        </p:spPr>
      </p:pic>
    </p:spTree>
    <p:extLst>
      <p:ext uri="{BB962C8B-B14F-4D97-AF65-F5344CB8AC3E}">
        <p14:creationId xmlns:p14="http://schemas.microsoft.com/office/powerpoint/2010/main" val="320429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Six Step Literature Review: Locate the Literature</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Use academic library sources</a:t>
            </a:r>
          </a:p>
          <a:p>
            <a:pPr marL="741553" lvl="1" indent="-284353">
              <a:spcAft>
                <a:spcPct val="0"/>
              </a:spcAft>
              <a:buSzPts val="2400"/>
            </a:pPr>
            <a:r>
              <a:rPr lang="en-US" altLang="en-US" sz="2400" kern="1200" dirty="0">
                <a:solidFill>
                  <a:srgbClr val="000000"/>
                </a:solidFill>
                <a:latin typeface="Arial (Body)"/>
                <a:ea typeface="+mn-ea"/>
                <a:cs typeface="+mn-cs"/>
              </a:rPr>
              <a:t>Peer-reviewed articles</a:t>
            </a:r>
          </a:p>
          <a:p>
            <a:pPr marL="741553" lvl="1" indent="-284353">
              <a:spcAft>
                <a:spcPct val="0"/>
              </a:spcAft>
              <a:buSzPts val="2400"/>
            </a:pPr>
            <a:r>
              <a:rPr lang="en-US" altLang="en-US" sz="2400" kern="1200" dirty="0">
                <a:solidFill>
                  <a:srgbClr val="000000"/>
                </a:solidFill>
                <a:latin typeface="Arial (Body)"/>
                <a:ea typeface="+mn-ea"/>
                <a:cs typeface="+mn-cs"/>
              </a:rPr>
              <a:t>Textbooks</a:t>
            </a:r>
          </a:p>
          <a:p>
            <a:pPr marL="741553" lvl="1" indent="-284353">
              <a:spcAft>
                <a:spcPct val="0"/>
              </a:spcAft>
              <a:buSzPts val="2400"/>
            </a:pPr>
            <a:r>
              <a:rPr lang="en-US" altLang="en-US" sz="2400" kern="1200" dirty="0">
                <a:solidFill>
                  <a:srgbClr val="000000"/>
                </a:solidFill>
                <a:latin typeface="Arial (Body)"/>
                <a:ea typeface="+mn-ea"/>
                <a:cs typeface="+mn-cs"/>
              </a:rPr>
              <a:t>Be cautious of Wikipedia</a:t>
            </a:r>
          </a:p>
          <a:p>
            <a:pPr marL="255651" lvl="0" indent="-255651">
              <a:spcAft>
                <a:spcPct val="0"/>
              </a:spcAft>
              <a:buSzPts val="2400"/>
              <a:tabLst/>
            </a:pPr>
            <a:r>
              <a:rPr lang="en-US" altLang="en-US" sz="2400" kern="1200" dirty="0">
                <a:solidFill>
                  <a:srgbClr val="000000"/>
                </a:solidFill>
                <a:latin typeface="Arial (Body)"/>
                <a:ea typeface="+mn-ea"/>
                <a:cs typeface="+mn-cs"/>
              </a:rPr>
              <a:t>Primary and secondary sources</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2076333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Six Step Literature Review: Locate the Literature</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239592"/>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Databases that index journal articles</a:t>
            </a:r>
          </a:p>
          <a:p>
            <a:pPr marL="741553" lvl="1" indent="-284353">
              <a:spcAft>
                <a:spcPct val="0"/>
              </a:spcAft>
              <a:buSzPts val="2400"/>
            </a:pPr>
            <a:r>
              <a:rPr lang="en-US" altLang="en-US" sz="2400" kern="1200" dirty="0">
                <a:solidFill>
                  <a:srgbClr val="000000"/>
                </a:solidFill>
                <a:latin typeface="Arial (Body)"/>
                <a:ea typeface="+mn-ea"/>
                <a:cs typeface="+mn-cs"/>
              </a:rPr>
              <a:t>Social Science Citation Index</a:t>
            </a:r>
          </a:p>
          <a:p>
            <a:pPr marL="741553" lvl="1" indent="-284353">
              <a:spcAft>
                <a:spcPct val="0"/>
              </a:spcAft>
              <a:buSzPts val="2400"/>
            </a:pPr>
            <a:r>
              <a:rPr lang="pt-BR" altLang="en-US" sz="2400" kern="1200" dirty="0">
                <a:solidFill>
                  <a:srgbClr val="000000"/>
                </a:solidFill>
                <a:latin typeface="Arial (Body)"/>
                <a:ea typeface="+mn-ea"/>
                <a:cs typeface="+mn-cs"/>
              </a:rPr>
              <a:t>E</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B</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S</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C</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O</a:t>
            </a:r>
            <a:endParaRPr lang="en-US" altLang="en-US" sz="2400" kern="1200" dirty="0">
              <a:solidFill>
                <a:srgbClr val="000000"/>
              </a:solidFill>
              <a:latin typeface="Arial (Body)"/>
              <a:ea typeface="+mn-ea"/>
              <a:cs typeface="+mn-cs"/>
            </a:endParaRPr>
          </a:p>
          <a:p>
            <a:pPr marL="741553" lvl="1" indent="-284353">
              <a:spcAft>
                <a:spcPct val="0"/>
              </a:spcAft>
              <a:buSzPts val="2400"/>
            </a:pPr>
            <a:r>
              <a:rPr lang="en-US" altLang="en-US" sz="2400" kern="1200" dirty="0">
                <a:solidFill>
                  <a:srgbClr val="000000"/>
                </a:solidFill>
                <a:latin typeface="Arial (Body)"/>
                <a:ea typeface="+mn-ea"/>
                <a:cs typeface="+mn-cs"/>
              </a:rPr>
              <a:t>Google Scholar</a:t>
            </a:r>
          </a:p>
          <a:p>
            <a:pPr marL="741553" lvl="1" indent="-284353">
              <a:spcAft>
                <a:spcPct val="0"/>
              </a:spcAft>
              <a:buSzPts val="2400"/>
            </a:pPr>
            <a:r>
              <a:rPr lang="en-US" altLang="en-US" sz="2400" kern="1200" dirty="0">
                <a:solidFill>
                  <a:srgbClr val="000000"/>
                </a:solidFill>
                <a:latin typeface="Arial (Body)"/>
                <a:ea typeface="+mn-ea"/>
                <a:cs typeface="+mn-cs"/>
              </a:rPr>
              <a:t>Dissertation Abstracts</a:t>
            </a:r>
          </a:p>
          <a:p>
            <a:pPr marL="741553" lvl="1" indent="-284353">
              <a:spcAft>
                <a:spcPct val="0"/>
              </a:spcAft>
              <a:buSzPts val="2400"/>
            </a:pPr>
            <a:r>
              <a:rPr lang="en-US" altLang="en-US" sz="2400" kern="1200" dirty="0">
                <a:solidFill>
                  <a:srgbClr val="000000"/>
                </a:solidFill>
                <a:latin typeface="Arial (Body)"/>
                <a:ea typeface="+mn-ea"/>
                <a:cs typeface="+mn-cs"/>
              </a:rPr>
              <a:t>E</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R</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I</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C</a:t>
            </a:r>
          </a:p>
          <a:p>
            <a:pPr marL="741553" lvl="1" indent="-284353">
              <a:spcAft>
                <a:spcPct val="0"/>
              </a:spcAft>
              <a:buSzPts val="2400"/>
            </a:pPr>
            <a:r>
              <a:rPr lang="en-US" altLang="en-US" sz="2400" kern="1200" dirty="0">
                <a:solidFill>
                  <a:srgbClr val="000000"/>
                </a:solidFill>
                <a:latin typeface="Arial (Body)"/>
                <a:ea typeface="+mn-ea"/>
                <a:cs typeface="+mn-cs"/>
              </a:rPr>
              <a:t>Psyc</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INFO</a:t>
            </a:r>
          </a:p>
          <a:p>
            <a:pPr marL="741553" lvl="1" indent="-284353">
              <a:spcAft>
                <a:spcPct val="0"/>
              </a:spcAft>
              <a:buSzPts val="2400"/>
            </a:pPr>
            <a:r>
              <a:rPr lang="en-US" altLang="en-US" sz="2400" kern="1200" dirty="0">
                <a:solidFill>
                  <a:srgbClr val="000000"/>
                </a:solidFill>
                <a:latin typeface="Arial (Body)"/>
                <a:ea typeface="+mn-ea"/>
                <a:cs typeface="+mn-cs"/>
              </a:rPr>
              <a:t>Sociological Abstracts</a:t>
            </a:r>
          </a:p>
          <a:p>
            <a:pPr marL="255651" lvl="0" indent="-255651">
              <a:spcAft>
                <a:spcPct val="0"/>
              </a:spcAft>
              <a:buSzPts val="2400"/>
              <a:tabLst/>
            </a:pPr>
            <a:r>
              <a:rPr lang="en-US" altLang="en-US" sz="2400" kern="1200" dirty="0">
                <a:solidFill>
                  <a:srgbClr val="000000"/>
                </a:solidFill>
                <a:latin typeface="Arial (Body)"/>
                <a:ea typeface="+mn-ea"/>
                <a:cs typeface="+mn-cs"/>
              </a:rPr>
              <a:t>Reference management software</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3296918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ctr">
            <a:noAutofit/>
          </a:bodyPr>
          <a:lstStyle/>
          <a:p>
            <a:pPr lvl="0">
              <a:spcBef>
                <a:spcPct val="0"/>
              </a:spcBef>
              <a:buClrTx/>
            </a:pPr>
            <a:r>
              <a:rPr lang="en-US" altLang="en-US" sz="2800" kern="1200" dirty="0">
                <a:latin typeface="Times New Roman" panose="02020603050405020304" pitchFamily="18" charset="0"/>
                <a:ea typeface="+mj-ea"/>
                <a:cs typeface="Times New Roman" panose="02020603050405020304" pitchFamily="18" charset="0"/>
              </a:rPr>
              <a:t>Figure 3.2. A Classification of Sources of Literature Review Materials from Summaries to Early-Stage Materials</a:t>
            </a:r>
            <a:endParaRPr lang="en-US" sz="2800" kern="1200" dirty="0">
              <a:latin typeface="Times New Roman" panose="02020603050405020304" pitchFamily="18" charset="0"/>
              <a:ea typeface="+mj-ea"/>
              <a:cs typeface="Times New Roman" panose="02020603050405020304" pitchFamily="18" charset="0"/>
            </a:endParaRPr>
          </a:p>
        </p:txBody>
      </p:sp>
      <p:pic>
        <p:nvPicPr>
          <p:cNvPr id="4" name="Picture 2" descr="A triangular representation of classification of sources of literature review materials from summaries to early stage materials. On the left side of the flowchart, from bottom to top, a scale shows high standards to ensure quality, to low standards to ensure quality. On the right side of the flowchart, from bottom to top, a scale shows, ideas appear 10 plus years after initiation, to ideas appear first. Following are the stages from summaries to early stage materials, from bottom to top. Summaries. Includes encyclopedias, research reviews, and handbooks. Books. Includes research studies and essays. Journal Articles. Includes refereed and non-refereed. Indexed Publications. Includes conference papers. Early Stage Material. Includes association newslett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747" y="1838381"/>
            <a:ext cx="7546506" cy="4162370"/>
          </a:xfrm>
          <a:prstGeom prst="rect">
            <a:avLst/>
          </a:prstGeom>
          <a:noFill/>
          <a:ln>
            <a:noFill/>
          </a:ln>
        </p:spPr>
      </p:pic>
    </p:spTree>
    <p:extLst>
      <p:ext uri="{BB962C8B-B14F-4D97-AF65-F5344CB8AC3E}">
        <p14:creationId xmlns:p14="http://schemas.microsoft.com/office/powerpoint/2010/main" val="3460835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Six Step Literature Review: Evaluate and Select the Literature </a:t>
            </a:r>
            <a:r>
              <a:rPr lang="en-US" altLang="en-US" sz="2000" b="0" kern="1200" dirty="0">
                <a:latin typeface="Times New Roman" panose="02020603050405020304" pitchFamily="18" charset="0"/>
                <a:ea typeface="+mj-ea"/>
                <a:cs typeface="Times New Roman" panose="02020603050405020304" pitchFamily="18" charset="0"/>
              </a:rPr>
              <a:t>(1 of 2)</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2276475"/>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Is it a good, accurate source?</a:t>
            </a:r>
          </a:p>
          <a:p>
            <a:pPr marL="740664" lvl="1">
              <a:spcAft>
                <a:spcPct val="0"/>
              </a:spcAft>
              <a:buSzPts val="2400"/>
            </a:pPr>
            <a:r>
              <a:rPr lang="en-US" altLang="en-US" sz="2400" kern="1200" dirty="0">
                <a:solidFill>
                  <a:srgbClr val="000000"/>
                </a:solidFill>
                <a:latin typeface="Arial (Body)"/>
                <a:ea typeface="+mn-ea"/>
                <a:cs typeface="+mn-cs"/>
              </a:rPr>
              <a:t>National journal?</a:t>
            </a:r>
          </a:p>
          <a:p>
            <a:pPr marL="740664" lvl="1">
              <a:spcAft>
                <a:spcPct val="0"/>
              </a:spcAft>
              <a:buSzPts val="2400"/>
            </a:pPr>
            <a:r>
              <a:rPr lang="en-US" altLang="en-US" sz="2400" kern="1200" dirty="0">
                <a:solidFill>
                  <a:srgbClr val="000000"/>
                </a:solidFill>
                <a:latin typeface="Arial (Body)"/>
                <a:ea typeface="+mn-ea"/>
                <a:cs typeface="+mn-cs"/>
              </a:rPr>
              <a:t>Refereed (peer reviewed) source?</a:t>
            </a:r>
          </a:p>
          <a:p>
            <a:pPr marL="740664" lvl="1">
              <a:spcAft>
                <a:spcPct val="0"/>
              </a:spcAft>
              <a:buSzPts val="2400"/>
            </a:pPr>
            <a:r>
              <a:rPr lang="en-US" altLang="en-US" sz="2400" kern="1200" dirty="0">
                <a:solidFill>
                  <a:srgbClr val="000000"/>
                </a:solidFill>
                <a:latin typeface="Arial (Body)"/>
                <a:ea typeface="+mn-ea"/>
                <a:cs typeface="+mn-cs"/>
              </a:rPr>
              <a:t>Research study?</a:t>
            </a:r>
          </a:p>
          <a:p>
            <a:pPr marL="740664" lvl="1">
              <a:spcAft>
                <a:spcPct val="0"/>
              </a:spcAft>
              <a:buSzPts val="2400"/>
            </a:pPr>
            <a:r>
              <a:rPr lang="en-US" altLang="en-US" sz="2400" kern="1200" dirty="0">
                <a:solidFill>
                  <a:srgbClr val="000000"/>
                </a:solidFill>
                <a:latin typeface="Arial (Body)"/>
                <a:ea typeface="+mn-ea"/>
                <a:cs typeface="+mn-cs"/>
              </a:rPr>
              <a:t>Include quantitative and qualitative sources</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883584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Six Step Literature Review: Synthesize the Literature</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sz="2400" kern="1200" dirty="0">
                <a:solidFill>
                  <a:srgbClr val="000000"/>
                </a:solidFill>
                <a:latin typeface="Arial (Body)"/>
                <a:ea typeface="+mn-ea"/>
                <a:cs typeface="+mn-cs"/>
              </a:rPr>
              <a:t>Organize important concepts rather than chronology</a:t>
            </a:r>
          </a:p>
          <a:p>
            <a:pPr marL="255651" lvl="0" indent="-255651">
              <a:spcAft>
                <a:spcPct val="0"/>
              </a:spcAft>
              <a:buSzPts val="2400"/>
              <a:tabLst/>
            </a:pPr>
            <a:r>
              <a:rPr lang="en-US" sz="2400" kern="1200" dirty="0">
                <a:solidFill>
                  <a:srgbClr val="000000"/>
                </a:solidFill>
                <a:latin typeface="Arial (Body)"/>
                <a:ea typeface="+mn-ea"/>
                <a:cs typeface="+mn-cs"/>
              </a:rPr>
              <a:t>Might develop a table of major concepts and related literature</a:t>
            </a:r>
          </a:p>
          <a:p>
            <a:pPr marL="255651" lvl="0" indent="-255651">
              <a:spcAft>
                <a:spcPct val="0"/>
              </a:spcAft>
              <a:buSzPts val="2400"/>
              <a:tabLst/>
            </a:pPr>
            <a:r>
              <a:rPr lang="en-US" sz="2400" kern="1200" dirty="0">
                <a:solidFill>
                  <a:srgbClr val="000000"/>
                </a:solidFill>
                <a:latin typeface="Arial (Body)"/>
                <a:ea typeface="+mn-ea"/>
                <a:cs typeface="+mn-cs"/>
              </a:rPr>
              <a:t>Might develop a visual diagram of the literature</a:t>
            </a:r>
          </a:p>
          <a:p>
            <a:pPr marL="255651" lvl="0" indent="-255651">
              <a:spcAft>
                <a:spcPct val="0"/>
              </a:spcAft>
              <a:buSzPts val="2400"/>
              <a:tabLst/>
            </a:pPr>
            <a:r>
              <a:rPr lang="en-US" sz="2400" kern="1200" dirty="0">
                <a:solidFill>
                  <a:srgbClr val="000000"/>
                </a:solidFill>
                <a:latin typeface="Arial (Body)"/>
                <a:ea typeface="+mn-ea"/>
                <a:cs typeface="+mn-cs"/>
              </a:rPr>
              <a:t>It is important to interrelate the concepts</a:t>
            </a:r>
          </a:p>
        </p:txBody>
      </p:sp>
    </p:spTree>
    <p:extLst>
      <p:ext uri="{BB962C8B-B14F-4D97-AF65-F5344CB8AC3E}">
        <p14:creationId xmlns:p14="http://schemas.microsoft.com/office/powerpoint/2010/main" val="4116328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Six Step Literature Review: Writing a </a:t>
            </a:r>
            <a:r>
              <a:rPr lang="en-US" altLang="en-US" kern="1200">
                <a:latin typeface="Times New Roman" panose="02020603050405020304" pitchFamily="18" charset="0"/>
                <a:ea typeface="+mj-ea"/>
                <a:cs typeface="Times New Roman" panose="02020603050405020304" pitchFamily="18" charset="0"/>
              </a:rPr>
              <a:t>Literature Review</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Thematic review</a:t>
            </a:r>
          </a:p>
          <a:p>
            <a:pPr marL="741553" lvl="1" indent="-284353">
              <a:spcAft>
                <a:spcPct val="0"/>
              </a:spcAft>
              <a:buSzPts val="2400"/>
            </a:pPr>
            <a:r>
              <a:rPr lang="en-US" altLang="en-US" sz="2400" kern="1200" dirty="0">
                <a:solidFill>
                  <a:srgbClr val="000000"/>
                </a:solidFill>
                <a:latin typeface="Arial (Body)"/>
                <a:ea typeface="+mn-ea"/>
                <a:cs typeface="+mn-cs"/>
              </a:rPr>
              <a:t>Literature documents the theme identified by researcher</a:t>
            </a:r>
          </a:p>
          <a:p>
            <a:pPr marL="741553" lvl="1" indent="-284353">
              <a:spcAft>
                <a:spcPct val="0"/>
              </a:spcAft>
              <a:buSzPts val="2400"/>
            </a:pPr>
            <a:r>
              <a:rPr lang="en-US" altLang="en-US" sz="2400" kern="1200" dirty="0">
                <a:solidFill>
                  <a:srgbClr val="000000"/>
                </a:solidFill>
                <a:latin typeface="Arial (Body)"/>
                <a:ea typeface="+mn-ea"/>
                <a:cs typeface="+mn-cs"/>
              </a:rPr>
              <a:t>No study is discussed in detail</a:t>
            </a:r>
          </a:p>
          <a:p>
            <a:pPr marL="255651" lvl="0" indent="-255651">
              <a:spcAft>
                <a:spcPct val="0"/>
              </a:spcAft>
              <a:buSzPts val="2400"/>
              <a:tabLst/>
            </a:pPr>
            <a:r>
              <a:rPr lang="en-US" altLang="en-US" sz="2400" kern="1200" dirty="0">
                <a:solidFill>
                  <a:srgbClr val="000000"/>
                </a:solidFill>
                <a:latin typeface="Arial (Body)"/>
                <a:ea typeface="+mn-ea"/>
                <a:cs typeface="+mn-cs"/>
              </a:rPr>
              <a:t>Study-by-study review</a:t>
            </a:r>
          </a:p>
          <a:p>
            <a:pPr marL="741553" lvl="1" indent="-284353">
              <a:spcAft>
                <a:spcPct val="0"/>
              </a:spcAft>
              <a:buSzPts val="2400"/>
            </a:pPr>
            <a:r>
              <a:rPr lang="en-US" altLang="en-US" sz="2400" kern="1200" dirty="0">
                <a:solidFill>
                  <a:srgbClr val="000000"/>
                </a:solidFill>
                <a:latin typeface="Arial (Body)"/>
                <a:ea typeface="+mn-ea"/>
                <a:cs typeface="+mn-cs"/>
              </a:rPr>
              <a:t>Detailed review of each study</a:t>
            </a:r>
          </a:p>
          <a:p>
            <a:pPr marL="741553" lvl="1" indent="-284353">
              <a:spcAft>
                <a:spcPct val="0"/>
              </a:spcAft>
              <a:buSzPts val="2400"/>
            </a:pPr>
            <a:r>
              <a:rPr lang="en-US" altLang="en-US" sz="2400" kern="1200" dirty="0">
                <a:solidFill>
                  <a:srgbClr val="000000"/>
                </a:solidFill>
                <a:latin typeface="Arial (Body)"/>
                <a:ea typeface="+mn-ea"/>
                <a:cs typeface="+mn-cs"/>
              </a:rPr>
              <a:t>Studies grouped by themes</a:t>
            </a:r>
          </a:p>
          <a:p>
            <a:pPr marL="741553" lvl="1" indent="-284353">
              <a:spcAft>
                <a:spcPct val="0"/>
              </a:spcAft>
              <a:buSzPts val="2400"/>
            </a:pPr>
            <a:r>
              <a:rPr lang="en-US" altLang="en-US" sz="2400" kern="1200" dirty="0">
                <a:solidFill>
                  <a:srgbClr val="000000"/>
                </a:solidFill>
                <a:latin typeface="Arial (Body)"/>
                <a:ea typeface="+mn-ea"/>
                <a:cs typeface="+mn-cs"/>
              </a:rPr>
              <a:t>Summaries linked by transitional sentences and organized under subheadings</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578245472"/>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8492</TotalTime>
  <Words>803</Words>
  <Application>Microsoft Macintosh PowerPoint</Application>
  <PresentationFormat>On-screen Show (4:3)</PresentationFormat>
  <Paragraphs>115</Paragraphs>
  <Slides>22</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Arial (Body)</vt:lpstr>
      <vt:lpstr>Noto Sans Symbols</vt:lpstr>
      <vt:lpstr>Times New Roman</vt:lpstr>
      <vt:lpstr>Verdana</vt:lpstr>
      <vt:lpstr>508 Lecture</vt:lpstr>
      <vt:lpstr>1_508 Lecture</vt:lpstr>
      <vt:lpstr>Educational Research: Planning, Conducting, and Evaluating Quantitative and Qualitative Research</vt:lpstr>
      <vt:lpstr>What is Research?</vt:lpstr>
      <vt:lpstr>Importance of Research</vt:lpstr>
      <vt:lpstr>Problems with Research Today</vt:lpstr>
      <vt:lpstr>Figure 1.2 The Research Process Cycle</vt:lpstr>
      <vt:lpstr>Figure 1.3 Flow of the Research Process through Quantitative and Qualitative Research</vt:lpstr>
      <vt:lpstr>Similarities between Quantitative and Qualitative Research</vt:lpstr>
      <vt:lpstr>Differences between Quantitative and Qualitative Research</vt:lpstr>
      <vt:lpstr>Important Ethical Issues in Conducting Research</vt:lpstr>
      <vt:lpstr>What is a Research Problem and Why is it Important? (1 of 3)</vt:lpstr>
      <vt:lpstr>How Does the Research Problem Differ from Other Parts of Research</vt:lpstr>
      <vt:lpstr>Figure 2.1 Distinguishing Among the Topic, Problem, Purpose, and Research Questions</vt:lpstr>
      <vt:lpstr>How Do You Write A “Statement of the Problem” Section? (1 of 7)</vt:lpstr>
      <vt:lpstr>Example of the Flow of Ideas in the Problem Statement</vt:lpstr>
      <vt:lpstr>What is a Literature Review and Why is it Important?</vt:lpstr>
      <vt:lpstr>What Are the Six Steps in Conducting a Literature Review?</vt:lpstr>
      <vt:lpstr>Six Step Literature Review: Locate the Literature</vt:lpstr>
      <vt:lpstr>Six Step Literature Review: Locate the Literature</vt:lpstr>
      <vt:lpstr>Figure 3.2. A Classification of Sources of Literature Review Materials from Summaries to Early-Stage Materials</vt:lpstr>
      <vt:lpstr>Six Step Literature Review: Evaluate and Select the Literature (1 of 2)</vt:lpstr>
      <vt:lpstr>Six Step Literature Review: Synthesize the Literature</vt:lpstr>
      <vt:lpstr>Six Step Literature Review: Writing a Literature Review</vt:lpstr>
    </vt:vector>
  </TitlesOfParts>
  <Company>SPi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Research: Planning, Conducting, and Evaluating Quantitative and Qualitative Research, Sixth Edition</dc:title>
  <dc:subject>TED/Careers</dc:subject>
  <dc:creator>Creswell/Guetterman</dc:creator>
  <cp:keywords>Educational Research</cp:keywords>
  <cp:lastModifiedBy>Jessica L Martin</cp:lastModifiedBy>
  <cp:revision>892</cp:revision>
  <dcterms:modified xsi:type="dcterms:W3CDTF">2018-09-11T04:49:30Z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